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5" r:id="rId12"/>
    <p:sldId id="269" r:id="rId13"/>
    <p:sldId id="270" r:id="rId14"/>
    <p:sldId id="271" r:id="rId15"/>
    <p:sldId id="272" r:id="rId16"/>
    <p:sldId id="258" r:id="rId17"/>
    <p:sldId id="273" r:id="rId18"/>
    <p:sldId id="274" r:id="rId19"/>
    <p:sldId id="259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0185710-8C7A-4C1A-940E-4F75284BBFE5}">
          <p14:sldIdLst>
            <p14:sldId id="256"/>
            <p14:sldId id="260"/>
            <p14:sldId id="261"/>
            <p14:sldId id="262"/>
            <p14:sldId id="263"/>
          </p14:sldIdLst>
        </p14:section>
        <p14:section name="Untitled Section" id="{A1E0C4A7-35AC-4318-97B7-26BCA2A2EBD4}">
          <p14:sldIdLst>
            <p14:sldId id="264"/>
            <p14:sldId id="265"/>
            <p14:sldId id="266"/>
            <p14:sldId id="267"/>
            <p14:sldId id="268"/>
            <p14:sldId id="275"/>
            <p14:sldId id="269"/>
            <p14:sldId id="270"/>
            <p14:sldId id="271"/>
            <p14:sldId id="272"/>
            <p14:sldId id="258"/>
            <p14:sldId id="273"/>
            <p14:sldId id="274"/>
            <p14:sldId id="259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99007-19A3-4238-AF57-619DD6A5D5E9}" type="datetimeFigureOut">
              <a:rPr lang="en-IN" smtClean="0"/>
              <a:t>31-12-19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074E9-4323-488D-899A-3698BCBB9F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3803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074E9-4323-488D-899A-3698BCBB9FA3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0903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B0BC-5E3C-4136-A36F-60B8DD04F6BA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C49D-6E5B-495E-85E6-B9BD6E2B3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B0BC-5E3C-4136-A36F-60B8DD04F6BA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C49D-6E5B-495E-85E6-B9BD6E2B3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B0BC-5E3C-4136-A36F-60B8DD04F6BA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C49D-6E5B-495E-85E6-B9BD6E2B3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B0BC-5E3C-4136-A36F-60B8DD04F6BA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C49D-6E5B-495E-85E6-B9BD6E2B3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B0BC-5E3C-4136-A36F-60B8DD04F6BA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C49D-6E5B-495E-85E6-B9BD6E2B3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B0BC-5E3C-4136-A36F-60B8DD04F6BA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C49D-6E5B-495E-85E6-B9BD6E2B3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B0BC-5E3C-4136-A36F-60B8DD04F6BA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C49D-6E5B-495E-85E6-B9BD6E2B3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B0BC-5E3C-4136-A36F-60B8DD04F6BA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C49D-6E5B-495E-85E6-B9BD6E2B3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B0BC-5E3C-4136-A36F-60B8DD04F6BA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C49D-6E5B-495E-85E6-B9BD6E2B3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B0BC-5E3C-4136-A36F-60B8DD04F6BA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C49D-6E5B-495E-85E6-B9BD6E2B3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B0BC-5E3C-4136-A36F-60B8DD04F6BA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C49D-6E5B-495E-85E6-B9BD6E2B3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FB0BC-5E3C-4136-A36F-60B8DD04F6BA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9C49D-6E5B-495E-85E6-B9BD6E2B3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851648" cy="2214578"/>
          </a:xfrm>
        </p:spPr>
        <p:txBody>
          <a:bodyPr>
            <a:noAutofit/>
          </a:bodyPr>
          <a:lstStyle/>
          <a:p>
            <a:pPr algn="r"/>
            <a:r>
              <a:rPr lang="en-US" sz="6600" b="1" dirty="0" smtClean="0">
                <a:latin typeface="Felix Titling" pitchFamily="82" charset="0"/>
              </a:rPr>
              <a:t/>
            </a:r>
            <a:br>
              <a:rPr lang="en-US" sz="6600" b="1" dirty="0" smtClean="0">
                <a:latin typeface="Felix Titling" pitchFamily="82" charset="0"/>
              </a:rPr>
            </a:br>
            <a:r>
              <a:rPr lang="en-US" sz="6600" b="1" dirty="0">
                <a:latin typeface="Felix Titling" pitchFamily="82" charset="0"/>
              </a:rPr>
              <a:t/>
            </a:r>
            <a:br>
              <a:rPr lang="en-US" sz="6600" b="1" dirty="0">
                <a:latin typeface="Felix Titling" pitchFamily="82" charset="0"/>
              </a:rPr>
            </a:br>
            <a:r>
              <a:rPr lang="en-US" sz="6600" b="1" dirty="0" smtClean="0">
                <a:latin typeface="Felix Titling" pitchFamily="82" charset="0"/>
              </a:rPr>
              <a:t/>
            </a:r>
            <a:br>
              <a:rPr lang="en-US" sz="6600" b="1" dirty="0" smtClean="0">
                <a:latin typeface="Felix Titling" pitchFamily="82" charset="0"/>
              </a:rPr>
            </a:br>
            <a:r>
              <a:rPr lang="en-US" sz="6600" b="1" dirty="0" smtClean="0">
                <a:latin typeface="Felix Titling" pitchFamily="82" charset="0"/>
              </a:rPr>
              <a:t>SYNTHETIC REPERTORY</a:t>
            </a:r>
            <a:br>
              <a:rPr lang="en-US" sz="6600" b="1" dirty="0" smtClean="0">
                <a:latin typeface="Felix Titling" pitchFamily="82" charset="0"/>
              </a:rPr>
            </a:br>
            <a:r>
              <a:rPr lang="en-US" sz="6600" b="1" dirty="0">
                <a:latin typeface="Felix Titling" pitchFamily="82" charset="0"/>
              </a:rPr>
              <a:t/>
            </a:r>
            <a:br>
              <a:rPr lang="en-US" sz="6600" b="1" dirty="0">
                <a:latin typeface="Felix Titling" pitchFamily="82" charset="0"/>
              </a:rPr>
            </a:br>
            <a:r>
              <a:rPr lang="en-US" sz="6600" b="1" dirty="0" smtClean="0">
                <a:latin typeface="Felix Titling" pitchFamily="82" charset="0"/>
              </a:rPr>
              <a:t/>
            </a:r>
            <a:br>
              <a:rPr lang="en-US" sz="6600" b="1" dirty="0" smtClean="0">
                <a:latin typeface="Felix Titling" pitchFamily="82" charset="0"/>
              </a:rPr>
            </a:br>
            <a:endParaRPr lang="en-US" sz="6600" b="1" dirty="0">
              <a:latin typeface="Felix Titling" pitchFamily="8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en-IN" sz="4000" b="1" dirty="0" smtClean="0">
              <a:solidFill>
                <a:schemeClr val="tx1"/>
              </a:solidFill>
              <a:latin typeface="Felix Titling" pitchFamily="82" charset="0"/>
              <a:cs typeface="Times New Roman" pitchFamily="18" charset="0"/>
            </a:endParaRPr>
          </a:p>
          <a:p>
            <a:pPr algn="r"/>
            <a:r>
              <a:rPr lang="en-IN" sz="4000" b="1" dirty="0" err="1" smtClean="0">
                <a:solidFill>
                  <a:schemeClr val="tx1"/>
                </a:solidFill>
                <a:latin typeface="Felix Titling" pitchFamily="82" charset="0"/>
                <a:cs typeface="Times New Roman" pitchFamily="18" charset="0"/>
              </a:rPr>
              <a:t>BARTHEL</a:t>
            </a:r>
            <a:r>
              <a:rPr lang="en-IN" sz="4000" b="1" dirty="0" smtClean="0">
                <a:solidFill>
                  <a:schemeClr val="tx1"/>
                </a:solidFill>
                <a:latin typeface="Felix Titling" pitchFamily="82" charset="0"/>
                <a:cs typeface="Times New Roman" pitchFamily="18" charset="0"/>
              </a:rPr>
              <a:t>  &amp; </a:t>
            </a:r>
            <a:r>
              <a:rPr lang="en-IN" sz="4000" b="1" dirty="0" err="1" smtClean="0">
                <a:solidFill>
                  <a:schemeClr val="tx1"/>
                </a:solidFill>
                <a:latin typeface="Felix Titling" pitchFamily="82" charset="0"/>
                <a:cs typeface="Times New Roman" pitchFamily="18" charset="0"/>
              </a:rPr>
              <a:t>KLUNKER</a:t>
            </a:r>
            <a:endParaRPr lang="en-IN" sz="4000" b="1" dirty="0">
              <a:solidFill>
                <a:schemeClr val="tx1"/>
              </a:solidFill>
              <a:latin typeface="Felix Titling" pitchFamily="82" charset="0"/>
              <a:cs typeface="Times New Roman" pitchFamily="18" charset="0"/>
            </a:endParaRPr>
          </a:p>
        </p:txBody>
      </p:sp>
      <p:pic>
        <p:nvPicPr>
          <p:cNvPr id="1026" name="Picture 2" descr="G:\PG\REPERTORY\REPERTORY ALBUM PICS\syntheti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57166"/>
            <a:ext cx="1500198" cy="322147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716016" y="5638800"/>
            <a:ext cx="4032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b="1" dirty="0" err="1" smtClean="0"/>
              <a:t>Dr.</a:t>
            </a:r>
            <a:r>
              <a:rPr lang="en-IN" sz="1600" b="1" dirty="0" smtClean="0"/>
              <a:t> V. SATHISH KUMAR M.D. (</a:t>
            </a:r>
            <a:r>
              <a:rPr lang="en-IN" sz="1600" b="1" dirty="0" err="1" smtClean="0"/>
              <a:t>Hom</a:t>
            </a:r>
            <a:r>
              <a:rPr lang="en-IN" sz="1600" b="1" dirty="0" smtClean="0"/>
              <a:t>)</a:t>
            </a:r>
          </a:p>
          <a:p>
            <a:pPr algn="ctr"/>
            <a:r>
              <a:rPr lang="en-IN" sz="1600" b="1" dirty="0" err="1" smtClean="0"/>
              <a:t>Prof.</a:t>
            </a:r>
            <a:r>
              <a:rPr lang="en-IN" sz="1600" b="1" dirty="0" smtClean="0"/>
              <a:t> &amp; </a:t>
            </a:r>
            <a:r>
              <a:rPr lang="en-IN" sz="1600" b="1" dirty="0" err="1" smtClean="0"/>
              <a:t>HoD</a:t>
            </a:r>
            <a:endParaRPr lang="en-IN" sz="1600" b="1" dirty="0" smtClean="0"/>
          </a:p>
          <a:p>
            <a:pPr algn="ctr"/>
            <a:r>
              <a:rPr lang="en-IN" sz="1600" b="1" dirty="0" smtClean="0"/>
              <a:t> DEPT OF REPERTORY</a:t>
            </a:r>
          </a:p>
          <a:p>
            <a:pPr algn="ctr"/>
            <a:r>
              <a:rPr lang="en-IN" sz="1600" b="1" dirty="0" smtClean="0"/>
              <a:t>SKHMC</a:t>
            </a:r>
            <a:endParaRPr lang="en-IN" sz="1600" b="1" dirty="0"/>
          </a:p>
        </p:txBody>
      </p:sp>
    </p:spTree>
    <p:extLst>
      <p:ext uri="{BB962C8B-B14F-4D97-AF65-F5344CB8AC3E}">
        <p14:creationId xmlns:p14="http://schemas.microsoft.com/office/powerpoint/2010/main" val="296627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PHILOSOPHICAL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</a:t>
            </a:r>
            <a:r>
              <a:rPr lang="en-US" dirty="0"/>
              <a:t>on </a:t>
            </a:r>
            <a:r>
              <a:rPr lang="en-US" dirty="0" smtClean="0"/>
              <a:t>generals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first volume of synthetic repertory </a:t>
            </a:r>
            <a:r>
              <a:rPr lang="en-US" dirty="0"/>
              <a:t>deals with psychic </a:t>
            </a:r>
            <a:r>
              <a:rPr lang="en-US" dirty="0" smtClean="0"/>
              <a:t>symptoms</a:t>
            </a:r>
          </a:p>
          <a:p>
            <a:endParaRPr lang="en-US" dirty="0" smtClean="0"/>
          </a:p>
          <a:p>
            <a:r>
              <a:rPr lang="en-US" dirty="0" smtClean="0"/>
              <a:t>Divided into 5+index sections which are : abrupt, delusions, fear, irritability, sadness, index</a:t>
            </a:r>
          </a:p>
        </p:txBody>
      </p:sp>
    </p:spTree>
    <p:extLst>
      <p:ext uri="{BB962C8B-B14F-4D97-AF65-F5344CB8AC3E}">
        <p14:creationId xmlns:p14="http://schemas.microsoft.com/office/powerpoint/2010/main" val="367578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SECOND volume of synthetic repertory </a:t>
            </a:r>
            <a:r>
              <a:rPr lang="en-US" dirty="0" smtClean="0"/>
              <a:t>deals with GENERAL SYMPTOMS:</a:t>
            </a:r>
          </a:p>
          <a:p>
            <a:pPr lvl="1"/>
            <a:r>
              <a:rPr lang="en-US" dirty="0" smtClean="0"/>
              <a:t>DIVISIONS INTO 5+ INDEX</a:t>
            </a:r>
          </a:p>
          <a:p>
            <a:pPr lvl="1"/>
            <a:r>
              <a:rPr lang="en-US" dirty="0" smtClean="0"/>
              <a:t>DAY, FOOD, PAIN, REACTION, WEAKNESS, INDEX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THIRD volume of synthetic repertory </a:t>
            </a:r>
            <a:r>
              <a:rPr lang="en-US" dirty="0" smtClean="0"/>
              <a:t>deals with </a:t>
            </a:r>
          </a:p>
          <a:p>
            <a:pPr lvl="1"/>
            <a:r>
              <a:rPr lang="en-US" dirty="0" smtClean="0"/>
              <a:t>SLEEP, DREAMS, SEX- MALE, SEX- FEMALE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620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Comparison of Kent Repertory with Synthetic at the level of mental generals</a:t>
            </a:r>
          </a:p>
          <a:p>
            <a:r>
              <a:rPr lang="en-US" dirty="0"/>
              <a:t>In Kent’s repertory 528 mental rubrics are given where as in synthetic repertory 563 </a:t>
            </a:r>
            <a:r>
              <a:rPr lang="en-US" dirty="0" smtClean="0"/>
              <a:t>mental rubrics </a:t>
            </a:r>
            <a:r>
              <a:rPr lang="en-US" dirty="0"/>
              <a:t>are given. Some new rubrics which are there in synthetic and are not there in Kent’s</a:t>
            </a:r>
          </a:p>
          <a:p>
            <a:pPr lvl="1">
              <a:buNone/>
            </a:pPr>
            <a:r>
              <a:rPr lang="en-US" dirty="0"/>
              <a:t>1. ADULTEROUS</a:t>
            </a:r>
          </a:p>
          <a:p>
            <a:pPr lvl="1">
              <a:buNone/>
            </a:pPr>
            <a:r>
              <a:rPr lang="en-US" dirty="0"/>
              <a:t>2. ALERT</a:t>
            </a:r>
          </a:p>
          <a:p>
            <a:pPr lvl="1">
              <a:buNone/>
            </a:pPr>
            <a:r>
              <a:rPr lang="en-US" dirty="0"/>
              <a:t>3. AFFABILITY</a:t>
            </a:r>
          </a:p>
          <a:p>
            <a:pPr lvl="1">
              <a:buNone/>
            </a:pPr>
            <a:r>
              <a:rPr lang="en-US" dirty="0"/>
              <a:t>4. AGILITY, MENTAL</a:t>
            </a:r>
          </a:p>
          <a:p>
            <a:pPr lvl="1">
              <a:buNone/>
            </a:pPr>
            <a:r>
              <a:rPr lang="en-US" dirty="0"/>
              <a:t>5. AILMENTS FROM</a:t>
            </a:r>
          </a:p>
          <a:p>
            <a:pPr lvl="1">
              <a:buNone/>
            </a:pPr>
            <a:r>
              <a:rPr lang="en-US" dirty="0"/>
              <a:t>6. ANOREXIA MENTALIS</a:t>
            </a:r>
          </a:p>
          <a:p>
            <a:pPr lvl="1">
              <a:buNone/>
            </a:pPr>
            <a:r>
              <a:rPr lang="en-US" dirty="0"/>
              <a:t>7. BARGAINING</a:t>
            </a:r>
          </a:p>
          <a:p>
            <a:pPr lvl="1">
              <a:buNone/>
            </a:pPr>
            <a:r>
              <a:rPr lang="en-US" dirty="0"/>
              <a:t>8. BILIOUS DISPOSITION</a:t>
            </a:r>
          </a:p>
        </p:txBody>
      </p:sp>
    </p:spTree>
    <p:extLst>
      <p:ext uri="{BB962C8B-B14F-4D97-AF65-F5344CB8AC3E}">
        <p14:creationId xmlns:p14="http://schemas.microsoft.com/office/powerpoint/2010/main" val="174128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dirty="0"/>
              <a:t>9</a:t>
            </a:r>
            <a:r>
              <a:rPr lang="en-US" sz="3000" dirty="0"/>
              <a:t>. BUOYANCY</a:t>
            </a:r>
          </a:p>
          <a:p>
            <a:pPr lvl="1">
              <a:buNone/>
            </a:pPr>
            <a:r>
              <a:rPr lang="en-US" sz="3000" dirty="0"/>
              <a:t>10. CORRUPT</a:t>
            </a:r>
          </a:p>
          <a:p>
            <a:pPr lvl="1">
              <a:buNone/>
            </a:pPr>
            <a:r>
              <a:rPr lang="en-US" sz="3000" dirty="0"/>
              <a:t>11. COUNTRY DESIRE FOR</a:t>
            </a:r>
          </a:p>
          <a:p>
            <a:pPr lvl="1">
              <a:buNone/>
            </a:pPr>
            <a:r>
              <a:rPr lang="en-US" sz="3000" dirty="0"/>
              <a:t>12. FINANCE APTITUDE FOR</a:t>
            </a:r>
          </a:p>
          <a:p>
            <a:pPr lvl="1">
              <a:buNone/>
            </a:pPr>
            <a:r>
              <a:rPr lang="en-US" sz="3000" dirty="0"/>
              <a:t>13. PESSIMIST</a:t>
            </a:r>
          </a:p>
          <a:p>
            <a:pPr lvl="1">
              <a:buNone/>
            </a:pPr>
            <a:r>
              <a:rPr lang="en-US" sz="3000" dirty="0"/>
              <a:t>14. POSTPONING</a:t>
            </a:r>
          </a:p>
          <a:p>
            <a:pPr lvl="1">
              <a:buNone/>
            </a:pPr>
            <a:r>
              <a:rPr lang="en-US" sz="3000" dirty="0"/>
              <a:t>15. SELFLESSNESS</a:t>
            </a:r>
          </a:p>
          <a:p>
            <a:pPr lvl="1">
              <a:buNone/>
            </a:pPr>
            <a:r>
              <a:rPr lang="en-US" sz="3000" dirty="0"/>
              <a:t>16. YIELDING DISPOSITION</a:t>
            </a:r>
          </a:p>
          <a:p>
            <a:pPr lvl="1">
              <a:buNone/>
            </a:pPr>
            <a:r>
              <a:rPr lang="en-US" sz="3000" dirty="0"/>
              <a:t>17. UNRELIABLE</a:t>
            </a:r>
          </a:p>
          <a:p>
            <a:pPr lvl="1">
              <a:buNone/>
            </a:pPr>
            <a:r>
              <a:rPr lang="en-US" sz="3000" dirty="0"/>
              <a:t>18. UNDIGNIFIED</a:t>
            </a:r>
          </a:p>
          <a:p>
            <a:pPr lvl="1">
              <a:buNone/>
            </a:pPr>
            <a:r>
              <a:rPr lang="en-US" sz="3000" dirty="0"/>
              <a:t>19. TEARING</a:t>
            </a:r>
          </a:p>
          <a:p>
            <a:pPr lvl="1">
              <a:buNone/>
            </a:pPr>
            <a:r>
              <a:rPr lang="en-US" sz="3000" dirty="0"/>
              <a:t>20. SUSCEPTIBILITY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88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Rubrics not present in Synthetic Repertory but present in Kent’s repertory</a:t>
            </a:r>
          </a:p>
          <a:p>
            <a:pPr lvl="2">
              <a:buNone/>
            </a:pPr>
            <a:r>
              <a:rPr lang="en-US" sz="2800" dirty="0"/>
              <a:t>1. ATTITUDE, assumes strange</a:t>
            </a:r>
          </a:p>
          <a:p>
            <a:pPr lvl="2">
              <a:buNone/>
            </a:pPr>
            <a:r>
              <a:rPr lang="en-US" sz="2800" dirty="0"/>
              <a:t>2. BELLOWING</a:t>
            </a:r>
          </a:p>
          <a:p>
            <a:pPr lvl="2">
              <a:buNone/>
            </a:pPr>
            <a:r>
              <a:rPr lang="en-US" sz="2800" dirty="0"/>
              <a:t>3. FRIGHT, complaints from</a:t>
            </a:r>
          </a:p>
          <a:p>
            <a:pPr lvl="2">
              <a:buNone/>
            </a:pPr>
            <a:r>
              <a:rPr lang="en-US" sz="2800" dirty="0"/>
              <a:t>4. GROWLING like a dog</a:t>
            </a:r>
          </a:p>
          <a:p>
            <a:pPr lvl="2">
              <a:buNone/>
            </a:pPr>
            <a:r>
              <a:rPr lang="en-US" sz="2800" dirty="0"/>
              <a:t>5. KNEELING and praying</a:t>
            </a:r>
          </a:p>
          <a:p>
            <a:pPr lvl="2">
              <a:buNone/>
            </a:pPr>
            <a:r>
              <a:rPr lang="en-US" sz="2800" dirty="0"/>
              <a:t>6. MANIA A POTU</a:t>
            </a:r>
          </a:p>
          <a:p>
            <a:pPr lvl="2">
              <a:buNone/>
            </a:pPr>
            <a:r>
              <a:rPr lang="en-US" sz="2800" dirty="0"/>
              <a:t>7. MIRTH, hilarity, liveliness, </a:t>
            </a:r>
            <a:r>
              <a:rPr lang="en-US" sz="2800" dirty="0" err="1"/>
              <a:t>etc</a:t>
            </a:r>
            <a:endParaRPr lang="en-US" sz="2800" dirty="0"/>
          </a:p>
          <a:p>
            <a:pPr lvl="2">
              <a:buNone/>
            </a:pPr>
            <a:r>
              <a:rPr lang="en-US" sz="2800" dirty="0"/>
              <a:t>8. NEW, objects seem</a:t>
            </a:r>
          </a:p>
          <a:p>
            <a:pPr lvl="2">
              <a:buNone/>
            </a:pPr>
            <a:r>
              <a:rPr lang="en-US" sz="2800" dirty="0"/>
              <a:t>9. PIETY, nocturnal</a:t>
            </a:r>
          </a:p>
          <a:p>
            <a:pPr lvl="2">
              <a:buNone/>
            </a:pPr>
            <a:r>
              <a:rPr lang="en-US" sz="2800" dirty="0"/>
              <a:t>10. POWER, love of</a:t>
            </a:r>
          </a:p>
        </p:txBody>
      </p:sp>
    </p:spTree>
    <p:extLst>
      <p:ext uri="{BB962C8B-B14F-4D97-AF65-F5344CB8AC3E}">
        <p14:creationId xmlns:p14="http://schemas.microsoft.com/office/powerpoint/2010/main" val="4166514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Autofit/>
          </a:bodyPr>
          <a:lstStyle/>
          <a:p>
            <a:pPr lvl="2">
              <a:buNone/>
            </a:pPr>
            <a:r>
              <a:rPr lang="en-US" sz="2800" dirty="0"/>
              <a:t>11. REPULSIVE mood</a:t>
            </a:r>
          </a:p>
          <a:p>
            <a:pPr lvl="2">
              <a:buNone/>
            </a:pPr>
            <a:r>
              <a:rPr lang="en-US" sz="2800" dirty="0"/>
              <a:t>12. SEXUAL EXCESSES, mental symptoms from</a:t>
            </a:r>
          </a:p>
          <a:p>
            <a:pPr lvl="2">
              <a:buNone/>
            </a:pPr>
            <a:r>
              <a:rPr lang="en-US" sz="2800" dirty="0"/>
              <a:t>13. SURPRISES, pleasant, affections after</a:t>
            </a:r>
          </a:p>
          <a:p>
            <a:pPr lvl="2">
              <a:buNone/>
            </a:pPr>
            <a:r>
              <a:rPr lang="en-US" sz="2800" dirty="0"/>
              <a:t>14. UNFRIENDLY </a:t>
            </a:r>
            <a:r>
              <a:rPr lang="en-US" sz="2800" dirty="0" err="1"/>
              <a:t>humour</a:t>
            </a:r>
            <a:endParaRPr lang="en-US" sz="2800" dirty="0"/>
          </a:p>
          <a:p>
            <a:pPr lvl="2">
              <a:buNone/>
            </a:pPr>
            <a:r>
              <a:rPr lang="en-US" sz="2800" dirty="0"/>
              <a:t>15. UNOBSERVING</a:t>
            </a:r>
          </a:p>
          <a:p>
            <a:pPr lvl="2">
              <a:buNone/>
            </a:pPr>
            <a:r>
              <a:rPr lang="en-US" sz="2800" dirty="0"/>
              <a:t>16. UNREAL</a:t>
            </a:r>
          </a:p>
          <a:p>
            <a:pPr lvl="2">
              <a:buNone/>
            </a:pPr>
            <a:r>
              <a:rPr lang="en-US" sz="2800" dirty="0"/>
              <a:t>17. UNTRUTHFUL</a:t>
            </a:r>
          </a:p>
          <a:p>
            <a:pPr lvl="2">
              <a:buNone/>
            </a:pPr>
            <a:r>
              <a:rPr lang="en-US" sz="2800" dirty="0"/>
              <a:t>18. WICKED disposition</a:t>
            </a:r>
          </a:p>
          <a:p>
            <a:pPr lvl="2">
              <a:buNone/>
            </a:pPr>
            <a:r>
              <a:rPr lang="en-US" sz="2800" dirty="0"/>
              <a:t>19. WILD feeling in head</a:t>
            </a:r>
          </a:p>
          <a:p>
            <a:pPr lvl="2">
              <a:buNone/>
            </a:pPr>
            <a:r>
              <a:rPr lang="en-US" sz="2800" dirty="0"/>
              <a:t>In addition to this lot of rubrics given with cross reference but some/no remedies in Kent were</a:t>
            </a:r>
          </a:p>
          <a:p>
            <a:pPr lvl="2">
              <a:buNone/>
            </a:pPr>
            <a:r>
              <a:rPr lang="en-US" sz="2800" dirty="0"/>
              <a:t>not present in Synthetic Repertory: 133 rubrics</a:t>
            </a:r>
          </a:p>
        </p:txBody>
      </p:sp>
    </p:spTree>
    <p:extLst>
      <p:ext uri="{BB962C8B-B14F-4D97-AF65-F5344CB8AC3E}">
        <p14:creationId xmlns:p14="http://schemas.microsoft.com/office/powerpoint/2010/main" val="3713305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CLINICAL RUBRICS- </a:t>
            </a:r>
            <a:r>
              <a:rPr lang="en-US" b="1" dirty="0" err="1" smtClean="0"/>
              <a:t>VOL</a:t>
            </a:r>
            <a:r>
              <a:rPr lang="en-US" b="1" dirty="0" smtClean="0"/>
              <a:t>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Anorexia </a:t>
            </a:r>
          </a:p>
          <a:p>
            <a:r>
              <a:rPr lang="en-US" dirty="0" smtClean="0"/>
              <a:t>Catalepsy</a:t>
            </a:r>
          </a:p>
          <a:p>
            <a:r>
              <a:rPr lang="en-US" dirty="0" smtClean="0"/>
              <a:t>Catatonia</a:t>
            </a:r>
          </a:p>
          <a:p>
            <a:r>
              <a:rPr lang="en-US" dirty="0" smtClean="0"/>
              <a:t>Cretinism</a:t>
            </a:r>
          </a:p>
          <a:p>
            <a:r>
              <a:rPr lang="en-US" dirty="0" smtClean="0"/>
              <a:t>Delirium</a:t>
            </a:r>
          </a:p>
          <a:p>
            <a:r>
              <a:rPr lang="en-US" dirty="0" smtClean="0"/>
              <a:t>Delirium tremens</a:t>
            </a:r>
          </a:p>
          <a:p>
            <a:r>
              <a:rPr lang="en-US" dirty="0"/>
              <a:t> </a:t>
            </a:r>
            <a:r>
              <a:rPr lang="en-US" dirty="0" smtClean="0"/>
              <a:t>mania- a- </a:t>
            </a:r>
            <a:r>
              <a:rPr lang="en-US" dirty="0" err="1" smtClean="0"/>
              <a:t>potu</a:t>
            </a:r>
            <a:endParaRPr lang="en-US" dirty="0" smtClean="0"/>
          </a:p>
          <a:p>
            <a:r>
              <a:rPr lang="en-US" dirty="0" smtClean="0"/>
              <a:t>Hysteria</a:t>
            </a:r>
          </a:p>
          <a:p>
            <a:r>
              <a:rPr lang="en-US" dirty="0" smtClean="0"/>
              <a:t>Idiocy</a:t>
            </a:r>
          </a:p>
          <a:p>
            <a:r>
              <a:rPr lang="en-US" dirty="0" smtClean="0"/>
              <a:t>Imbecility</a:t>
            </a:r>
          </a:p>
          <a:p>
            <a:r>
              <a:rPr lang="en-US" dirty="0" smtClean="0"/>
              <a:t>Mania </a:t>
            </a:r>
          </a:p>
          <a:p>
            <a:r>
              <a:rPr lang="en-US" dirty="0" smtClean="0"/>
              <a:t>Schizophrenia</a:t>
            </a:r>
          </a:p>
          <a:p>
            <a:pPr lvl="1"/>
            <a:r>
              <a:rPr lang="en-US" dirty="0" smtClean="0"/>
              <a:t>Catatonic</a:t>
            </a:r>
          </a:p>
          <a:p>
            <a:pPr lvl="1"/>
            <a:r>
              <a:rPr lang="en-US" dirty="0" smtClean="0"/>
              <a:t>Hebephrenic</a:t>
            </a:r>
          </a:p>
          <a:p>
            <a:pPr lvl="1"/>
            <a:r>
              <a:rPr lang="en-US" dirty="0" smtClean="0"/>
              <a:t>paranoid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05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Special features</a:t>
            </a:r>
          </a:p>
          <a:p>
            <a:r>
              <a:rPr lang="en-US" dirty="0"/>
              <a:t>It consists only of general symptoms much more than Kent and thus helpful for</a:t>
            </a:r>
          </a:p>
          <a:p>
            <a:r>
              <a:rPr lang="en-US" dirty="0" err="1"/>
              <a:t>Repertorisation</a:t>
            </a:r>
            <a:r>
              <a:rPr lang="en-US" dirty="0"/>
              <a:t> where lot of general symptoms are present.</a:t>
            </a:r>
          </a:p>
          <a:p>
            <a:r>
              <a:rPr lang="en-US" dirty="0"/>
              <a:t>Causative mental symptoms are brought together under one rubric called ‘</a:t>
            </a:r>
            <a:r>
              <a:rPr lang="en-US" dirty="0" smtClean="0"/>
              <a:t>Ailments from</a:t>
            </a:r>
            <a:r>
              <a:rPr lang="en-US" dirty="0"/>
              <a:t>’ in Vol.1</a:t>
            </a:r>
          </a:p>
          <a:p>
            <a:r>
              <a:rPr lang="en-US" dirty="0"/>
              <a:t>It consists of 1594 remedies and many more new rubrics than Kent.</a:t>
            </a:r>
          </a:p>
          <a:p>
            <a:r>
              <a:rPr lang="en-US" dirty="0"/>
              <a:t>Sources from where the symptoms and drugs are taken are properly indicated </a:t>
            </a:r>
            <a:r>
              <a:rPr lang="en-US" dirty="0" smtClean="0"/>
              <a:t>by number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2690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Huge reference: old, new, rare, and specific reference are possible.</a:t>
            </a:r>
          </a:p>
          <a:p>
            <a:r>
              <a:rPr lang="en-US" dirty="0"/>
              <a:t>Helps in studying </a:t>
            </a:r>
            <a:r>
              <a:rPr lang="en-US" dirty="0" err="1"/>
              <a:t>materia</a:t>
            </a:r>
            <a:r>
              <a:rPr lang="en-US" dirty="0"/>
              <a:t> </a:t>
            </a:r>
            <a:r>
              <a:rPr lang="en-US" dirty="0" err="1"/>
              <a:t>medica</a:t>
            </a:r>
            <a:endParaRPr lang="en-US" dirty="0"/>
          </a:p>
          <a:p>
            <a:r>
              <a:rPr lang="en-US" dirty="0"/>
              <a:t>Published in 3 languages</a:t>
            </a:r>
          </a:p>
          <a:p>
            <a:r>
              <a:rPr lang="en-US" dirty="0"/>
              <a:t>It represents synthesis of homoeopathic knowledge of the last 170 years</a:t>
            </a:r>
          </a:p>
          <a:p>
            <a:r>
              <a:rPr lang="en-US" dirty="0"/>
              <a:t>Common errors like double entries, lack of clarity and wrong nomenclatures </a:t>
            </a:r>
            <a:r>
              <a:rPr lang="en-US" dirty="0" smtClean="0"/>
              <a:t>are corrected</a:t>
            </a:r>
            <a:r>
              <a:rPr lang="en-US" dirty="0"/>
              <a:t>.</a:t>
            </a:r>
          </a:p>
          <a:p>
            <a:r>
              <a:rPr lang="en-US" dirty="0"/>
              <a:t>Clinical rubrics are mentioned in various sections</a:t>
            </a:r>
          </a:p>
        </p:txBody>
      </p:sp>
    </p:spTree>
    <p:extLst>
      <p:ext uri="{BB962C8B-B14F-4D97-AF65-F5344CB8AC3E}">
        <p14:creationId xmlns:p14="http://schemas.microsoft.com/office/powerpoint/2010/main" val="1490097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Mental causative ailments are </a:t>
            </a:r>
            <a:r>
              <a:rPr lang="en-US" dirty="0" err="1"/>
              <a:t>seperated</a:t>
            </a:r>
            <a:r>
              <a:rPr lang="en-US" dirty="0"/>
              <a:t> but physical causative ailments are scattered </a:t>
            </a:r>
            <a:r>
              <a:rPr lang="en-US" dirty="0" smtClean="0"/>
              <a:t>in </a:t>
            </a:r>
            <a:r>
              <a:rPr lang="en-US" dirty="0" err="1" smtClean="0"/>
              <a:t>Vol</a:t>
            </a:r>
            <a:r>
              <a:rPr lang="en-US" dirty="0" smtClean="0"/>
              <a:t> </a:t>
            </a:r>
            <a:r>
              <a:rPr lang="en-US" dirty="0"/>
              <a:t>II.</a:t>
            </a:r>
          </a:p>
          <a:p>
            <a:r>
              <a:rPr lang="en-US" dirty="0"/>
              <a:t>This repertory is not useful for the cases which have complete particular symptoms.</a:t>
            </a:r>
          </a:p>
          <a:p>
            <a:r>
              <a:rPr lang="en-US" dirty="0"/>
              <a:t>Though it’s the enlarged version of Kent’s repertory, in mind chapter 18 rubrics </a:t>
            </a:r>
            <a:r>
              <a:rPr lang="en-US" dirty="0" smtClean="0"/>
              <a:t>are missing</a:t>
            </a:r>
            <a:r>
              <a:rPr lang="en-US" dirty="0"/>
              <a:t>.</a:t>
            </a:r>
          </a:p>
          <a:p>
            <a:r>
              <a:rPr lang="en-US" dirty="0"/>
              <a:t>In a complete case we have to use 3 volume of Synthetic plus Kent’s repertory </a:t>
            </a:r>
            <a:r>
              <a:rPr lang="en-US" dirty="0" smtClean="0"/>
              <a:t>for particulars </a:t>
            </a:r>
            <a:r>
              <a:rPr lang="en-US" dirty="0"/>
              <a:t>and hence its not easy for a quick bed side reference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Medicines not well proved are also present &amp; source for these drugs are not present in the </a:t>
            </a:r>
            <a:r>
              <a:rPr lang="en-US" dirty="0" err="1" smtClean="0"/>
              <a:t>materia</a:t>
            </a:r>
            <a:r>
              <a:rPr lang="en-US" dirty="0" smtClean="0"/>
              <a:t> </a:t>
            </a:r>
            <a:r>
              <a:rPr lang="en-US" dirty="0" err="1" smtClean="0"/>
              <a:t>medica</a:t>
            </a:r>
            <a:r>
              <a:rPr lang="en-US" dirty="0" smtClean="0"/>
              <a:t>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20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Horst </a:t>
            </a:r>
            <a:r>
              <a:rPr lang="en-US" dirty="0" err="1"/>
              <a:t>Barthel</a:t>
            </a:r>
            <a:r>
              <a:rPr lang="en-US" dirty="0"/>
              <a:t> constructed Volume I &amp; II. Volume III is by Will </a:t>
            </a:r>
            <a:r>
              <a:rPr lang="en-US" dirty="0" err="1" smtClean="0"/>
              <a:t>Klunker</a:t>
            </a:r>
            <a:endParaRPr lang="en-US" dirty="0" smtClean="0"/>
          </a:p>
          <a:p>
            <a:r>
              <a:rPr lang="en-US" b="1" dirty="0"/>
              <a:t>Year of publication:</a:t>
            </a:r>
          </a:p>
          <a:p>
            <a:pPr lvl="1"/>
            <a:r>
              <a:rPr lang="en-US" dirty="0"/>
              <a:t>1st edition: 1973</a:t>
            </a:r>
          </a:p>
          <a:p>
            <a:pPr lvl="1"/>
            <a:r>
              <a:rPr lang="en-US" dirty="0"/>
              <a:t>2nd revised &amp; improved edition: 1980 – 82</a:t>
            </a:r>
          </a:p>
          <a:p>
            <a:pPr lvl="1"/>
            <a:r>
              <a:rPr lang="en-US" dirty="0"/>
              <a:t>3 </a:t>
            </a:r>
            <a:r>
              <a:rPr lang="en-US" dirty="0" err="1"/>
              <a:t>rd</a:t>
            </a:r>
            <a:r>
              <a:rPr lang="en-US" dirty="0"/>
              <a:t> edition: 1987</a:t>
            </a:r>
          </a:p>
          <a:p>
            <a:pPr lvl="1"/>
            <a:r>
              <a:rPr lang="en-US" dirty="0"/>
              <a:t>4th improved edition reprint: </a:t>
            </a:r>
            <a:r>
              <a:rPr lang="en-US" dirty="0" smtClean="0"/>
              <a:t>1993</a:t>
            </a:r>
            <a:endParaRPr lang="en-US" dirty="0"/>
          </a:p>
          <a:p>
            <a:r>
              <a:rPr lang="en-US" dirty="0"/>
              <a:t>This repertory is published in </a:t>
            </a:r>
            <a:r>
              <a:rPr lang="en-US" b="1" dirty="0"/>
              <a:t>3 language</a:t>
            </a:r>
            <a:r>
              <a:rPr lang="en-US" dirty="0"/>
              <a:t>s: English, German and French</a:t>
            </a:r>
          </a:p>
          <a:p>
            <a:r>
              <a:rPr lang="en-US" dirty="0"/>
              <a:t>Number of remedies: 1594</a:t>
            </a:r>
          </a:p>
          <a:p>
            <a:r>
              <a:rPr lang="en-US" dirty="0"/>
              <a:t>1598 in the reprint edition, </a:t>
            </a:r>
          </a:p>
        </p:txBody>
      </p:sp>
    </p:spTree>
    <p:extLst>
      <p:ext uri="{BB962C8B-B14F-4D97-AF65-F5344CB8AC3E}">
        <p14:creationId xmlns:p14="http://schemas.microsoft.com/office/powerpoint/2010/main" val="85503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72074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en-IN" sz="7200" b="1" smtClean="0">
                <a:latin typeface="Harlow Solid Italic" pitchFamily="82" charset="0"/>
              </a:rPr>
              <a:t>THANK   YOU</a:t>
            </a:r>
            <a:endParaRPr lang="en-IN" sz="7200" b="1" dirty="0">
              <a:latin typeface="Harlow Solid Italic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GRADATION OF REMEDIES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</a:t>
            </a:r>
            <a:r>
              <a:rPr lang="en-US" dirty="0"/>
              <a:t>grades</a:t>
            </a:r>
          </a:p>
          <a:p>
            <a:r>
              <a:rPr lang="en-US" dirty="0"/>
              <a:t>1st grade: </a:t>
            </a:r>
            <a:r>
              <a:rPr lang="en-US" b="1" dirty="0"/>
              <a:t>BOLD CAPITAL UNDERLINE</a:t>
            </a:r>
          </a:p>
          <a:p>
            <a:r>
              <a:rPr lang="en-US" dirty="0"/>
              <a:t>2nd grade: </a:t>
            </a:r>
            <a:r>
              <a:rPr lang="en-US" b="1" dirty="0"/>
              <a:t>BOLD CAPITAL</a:t>
            </a:r>
          </a:p>
          <a:p>
            <a:r>
              <a:rPr lang="en-US" dirty="0"/>
              <a:t>3rd grade: </a:t>
            </a:r>
            <a:r>
              <a:rPr lang="en-US" b="1" dirty="0"/>
              <a:t>Small letter bold</a:t>
            </a:r>
          </a:p>
          <a:p>
            <a:r>
              <a:rPr lang="en-US" dirty="0"/>
              <a:t>4th grade: small letter</a:t>
            </a:r>
          </a:p>
        </p:txBody>
      </p:sp>
    </p:spTree>
    <p:extLst>
      <p:ext uri="{BB962C8B-B14F-4D97-AF65-F5344CB8AC3E}">
        <p14:creationId xmlns:p14="http://schemas.microsoft.com/office/powerpoint/2010/main" val="200798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SOURCES OF SYNTHETIC REPERTORY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1)Kent. J.T</a:t>
            </a:r>
          </a:p>
          <a:p>
            <a:r>
              <a:rPr lang="en-US" dirty="0"/>
              <a:t>Kent’s Repertory</a:t>
            </a:r>
          </a:p>
          <a:p>
            <a:r>
              <a:rPr lang="en-US" dirty="0"/>
              <a:t>Lectures on Homoeopathic </a:t>
            </a:r>
            <a:r>
              <a:rPr lang="en-US" dirty="0" err="1"/>
              <a:t>Materia</a:t>
            </a:r>
            <a:r>
              <a:rPr lang="en-US" dirty="0"/>
              <a:t> </a:t>
            </a:r>
            <a:r>
              <a:rPr lang="en-US" dirty="0" err="1"/>
              <a:t>medica</a:t>
            </a:r>
            <a:endParaRPr lang="en-US" dirty="0"/>
          </a:p>
          <a:p>
            <a:r>
              <a:rPr lang="en-US" dirty="0"/>
              <a:t>New remedies</a:t>
            </a:r>
          </a:p>
          <a:p>
            <a:pPr marL="0" indent="0">
              <a:buNone/>
            </a:pPr>
            <a:r>
              <a:rPr lang="en-US" dirty="0" smtClean="0"/>
              <a:t>2)</a:t>
            </a:r>
            <a:r>
              <a:rPr lang="en-US" dirty="0" err="1" smtClean="0"/>
              <a:t>Knerr.C</a:t>
            </a:r>
            <a:endParaRPr lang="en-US" dirty="0" smtClean="0"/>
          </a:p>
          <a:p>
            <a:r>
              <a:rPr lang="en-US" dirty="0"/>
              <a:t>Repertory of the </a:t>
            </a:r>
            <a:r>
              <a:rPr lang="en-US" dirty="0" err="1"/>
              <a:t>Hering</a:t>
            </a:r>
            <a:r>
              <a:rPr lang="en-US" dirty="0"/>
              <a:t> Guiding Symptoms of our </a:t>
            </a:r>
            <a:r>
              <a:rPr lang="en-US" dirty="0" err="1"/>
              <a:t>Materia</a:t>
            </a:r>
            <a:r>
              <a:rPr lang="en-US" dirty="0"/>
              <a:t> </a:t>
            </a:r>
            <a:r>
              <a:rPr lang="en-US" dirty="0" err="1"/>
              <a:t>Medica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 err="1"/>
              <a:t>C.M.Boger</a:t>
            </a:r>
            <a:endParaRPr lang="en-US" dirty="0"/>
          </a:p>
          <a:p>
            <a:r>
              <a:rPr lang="en-US" dirty="0" err="1"/>
              <a:t>Boenninghausen’s</a:t>
            </a:r>
            <a:r>
              <a:rPr lang="en-US" dirty="0"/>
              <a:t> Characteristics and Repertory</a:t>
            </a:r>
          </a:p>
          <a:p>
            <a:r>
              <a:rPr lang="en-US" dirty="0"/>
              <a:t>Addition to </a:t>
            </a:r>
            <a:r>
              <a:rPr lang="en-US" dirty="0" err="1"/>
              <a:t>kent’s</a:t>
            </a:r>
            <a:r>
              <a:rPr lang="en-US" dirty="0"/>
              <a:t> repertory</a:t>
            </a:r>
          </a:p>
          <a:p>
            <a:r>
              <a:rPr lang="en-US" dirty="0"/>
              <a:t>A synoptic key of the </a:t>
            </a:r>
            <a:r>
              <a:rPr lang="en-US" dirty="0" err="1"/>
              <a:t>Materia</a:t>
            </a:r>
            <a:r>
              <a:rPr lang="en-US" dirty="0"/>
              <a:t> </a:t>
            </a:r>
            <a:r>
              <a:rPr lang="en-US" dirty="0" err="1"/>
              <a:t>Medica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95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4)</a:t>
            </a:r>
            <a:r>
              <a:rPr lang="en-US" dirty="0" err="1" smtClean="0"/>
              <a:t>Jahr</a:t>
            </a:r>
            <a:r>
              <a:rPr lang="en-US" dirty="0" smtClean="0"/>
              <a:t> </a:t>
            </a:r>
            <a:r>
              <a:rPr lang="en-US" dirty="0"/>
              <a:t>G.H.R</a:t>
            </a:r>
          </a:p>
          <a:p>
            <a:r>
              <a:rPr lang="en-US" dirty="0"/>
              <a:t>Systematic Alphabetical Repertory of the Homoeopathic Remedy Doctrine</a:t>
            </a:r>
          </a:p>
          <a:p>
            <a:pPr marL="0" indent="0">
              <a:buNone/>
            </a:pPr>
            <a:r>
              <a:rPr lang="en-US" dirty="0"/>
              <a:t>5) </a:t>
            </a:r>
            <a:r>
              <a:rPr lang="en-US" dirty="0" err="1"/>
              <a:t>Gallavardin</a:t>
            </a:r>
            <a:r>
              <a:rPr lang="en-US" dirty="0"/>
              <a:t> J.P</a:t>
            </a:r>
          </a:p>
          <a:p>
            <a:r>
              <a:rPr lang="en-US" dirty="0" err="1"/>
              <a:t>Psychisme</a:t>
            </a:r>
            <a:r>
              <a:rPr lang="en-US" dirty="0"/>
              <a:t> et </a:t>
            </a:r>
            <a:r>
              <a:rPr lang="en-US" dirty="0" err="1"/>
              <a:t>Homoeopathie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6) </a:t>
            </a:r>
            <a:r>
              <a:rPr lang="en-US" dirty="0" err="1"/>
              <a:t>Stauffer.K</a:t>
            </a:r>
            <a:endParaRPr lang="en-US" dirty="0"/>
          </a:p>
          <a:p>
            <a:r>
              <a:rPr lang="en-US" dirty="0"/>
              <a:t>Symptom index</a:t>
            </a:r>
          </a:p>
          <a:p>
            <a:pPr marL="0" indent="0">
              <a:buNone/>
            </a:pPr>
            <a:r>
              <a:rPr lang="en-US" dirty="0"/>
              <a:t>7) </a:t>
            </a:r>
            <a:r>
              <a:rPr lang="en-US" dirty="0" err="1"/>
              <a:t>Schmidt.P</a:t>
            </a:r>
            <a:endParaRPr lang="en-US" dirty="0"/>
          </a:p>
          <a:p>
            <a:r>
              <a:rPr lang="en-US" dirty="0"/>
              <a:t>Annotations in Kent’s repertory</a:t>
            </a:r>
          </a:p>
          <a:p>
            <a:r>
              <a:rPr lang="en-US" dirty="0"/>
              <a:t>Kent’s Final General Repertory published by </a:t>
            </a:r>
            <a:r>
              <a:rPr lang="en-US" dirty="0" err="1"/>
              <a:t>D.H.Chand</a:t>
            </a:r>
            <a:r>
              <a:rPr lang="en-US" dirty="0"/>
              <a:t>.</a:t>
            </a:r>
          </a:p>
          <a:p>
            <a:r>
              <a:rPr lang="en-US" dirty="0"/>
              <a:t>His 50 years of clinical experience made him to introduce 4th grade to many drugs.</a:t>
            </a:r>
          </a:p>
        </p:txBody>
      </p:sp>
    </p:spTree>
    <p:extLst>
      <p:ext uri="{BB962C8B-B14F-4D97-AF65-F5344CB8AC3E}">
        <p14:creationId xmlns:p14="http://schemas.microsoft.com/office/powerpoint/2010/main" val="174400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8) </a:t>
            </a:r>
            <a:r>
              <a:rPr lang="en-US" dirty="0" err="1"/>
              <a:t>Boericke.O.E</a:t>
            </a:r>
            <a:endParaRPr lang="en-US" dirty="0"/>
          </a:p>
          <a:p>
            <a:r>
              <a:rPr lang="en-US" dirty="0" err="1"/>
              <a:t>Boericke’s</a:t>
            </a:r>
            <a:r>
              <a:rPr lang="en-US" dirty="0"/>
              <a:t> repertory</a:t>
            </a:r>
          </a:p>
          <a:p>
            <a:pPr marL="0" indent="0">
              <a:buNone/>
            </a:pPr>
            <a:r>
              <a:rPr lang="en-US" dirty="0"/>
              <a:t>9) </a:t>
            </a:r>
            <a:r>
              <a:rPr lang="en-US" dirty="0" err="1"/>
              <a:t>Stephenson.J</a:t>
            </a:r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Materia</a:t>
            </a:r>
            <a:r>
              <a:rPr lang="en-US" dirty="0"/>
              <a:t> </a:t>
            </a:r>
            <a:r>
              <a:rPr lang="en-US" dirty="0" err="1"/>
              <a:t>Medica</a:t>
            </a:r>
            <a:r>
              <a:rPr lang="en-US" dirty="0"/>
              <a:t> and Repertory, Hahnemann’s </a:t>
            </a:r>
            <a:r>
              <a:rPr lang="en-US" dirty="0" err="1"/>
              <a:t>Provings</a:t>
            </a:r>
            <a:r>
              <a:rPr lang="en-US" dirty="0"/>
              <a:t> 1924 - 1959</a:t>
            </a:r>
          </a:p>
          <a:p>
            <a:pPr marL="0" indent="0">
              <a:buNone/>
            </a:pPr>
            <a:r>
              <a:rPr lang="en-US" dirty="0"/>
              <a:t>10) </a:t>
            </a:r>
            <a:r>
              <a:rPr lang="en-US" dirty="0" err="1"/>
              <a:t>Mezger.J</a:t>
            </a:r>
            <a:endParaRPr lang="en-US" dirty="0"/>
          </a:p>
          <a:p>
            <a:r>
              <a:rPr lang="de-DE" dirty="0"/>
              <a:t>Gesichetete Homeopathische Arznemittellehre – 35 reproven / new drugs</a:t>
            </a:r>
          </a:p>
          <a:p>
            <a:pPr marL="0" indent="0">
              <a:buNone/>
            </a:pPr>
            <a:r>
              <a:rPr lang="en-US" dirty="0"/>
              <a:t>11) </a:t>
            </a:r>
            <a:r>
              <a:rPr lang="en-US" dirty="0" err="1"/>
              <a:t>Allen.T.F</a:t>
            </a:r>
            <a:endParaRPr lang="en-US" dirty="0"/>
          </a:p>
          <a:p>
            <a:r>
              <a:rPr lang="en-US" dirty="0"/>
              <a:t>A general Symptom Register of the Homoeopathic </a:t>
            </a:r>
            <a:r>
              <a:rPr lang="en-US" dirty="0" err="1"/>
              <a:t>Materia</a:t>
            </a:r>
            <a:r>
              <a:rPr lang="en-US" dirty="0"/>
              <a:t> </a:t>
            </a:r>
            <a:r>
              <a:rPr lang="en-US" dirty="0" err="1"/>
              <a:t>Medica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67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305800" cy="55165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12) </a:t>
            </a:r>
            <a:r>
              <a:rPr lang="en-US" dirty="0" err="1"/>
              <a:t>Clarke.J.H</a:t>
            </a:r>
            <a:endParaRPr lang="en-US" dirty="0"/>
          </a:p>
          <a:p>
            <a:r>
              <a:rPr lang="en-US" dirty="0"/>
              <a:t>A clinical Repertory of the Homoeopathic </a:t>
            </a:r>
            <a:r>
              <a:rPr lang="en-US" dirty="0" err="1"/>
              <a:t>Materia</a:t>
            </a:r>
            <a:r>
              <a:rPr lang="en-US" dirty="0"/>
              <a:t> </a:t>
            </a:r>
            <a:r>
              <a:rPr lang="en-US" dirty="0" err="1"/>
              <a:t>Medica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13) The most recent drug </a:t>
            </a:r>
            <a:r>
              <a:rPr lang="en-US" dirty="0" err="1"/>
              <a:t>provings</a:t>
            </a:r>
            <a:r>
              <a:rPr lang="en-US" dirty="0"/>
              <a:t> published in the journals</a:t>
            </a:r>
          </a:p>
          <a:p>
            <a:pPr marL="0" indent="0">
              <a:buNone/>
            </a:pPr>
            <a:r>
              <a:rPr lang="en-US" dirty="0"/>
              <a:t>14) </a:t>
            </a:r>
            <a:r>
              <a:rPr lang="en-US" dirty="0" err="1"/>
              <a:t>Julian.O.A</a:t>
            </a:r>
            <a:endParaRPr lang="en-US" dirty="0"/>
          </a:p>
          <a:p>
            <a:r>
              <a:rPr lang="en-US" dirty="0" err="1"/>
              <a:t>Matiere</a:t>
            </a:r>
            <a:r>
              <a:rPr lang="en-US" dirty="0"/>
              <a:t> </a:t>
            </a:r>
            <a:r>
              <a:rPr lang="en-US" dirty="0" err="1"/>
              <a:t>Medicale</a:t>
            </a:r>
            <a:r>
              <a:rPr lang="en-US" dirty="0"/>
              <a:t> d’ </a:t>
            </a:r>
            <a:r>
              <a:rPr lang="en-US" dirty="0" err="1"/>
              <a:t>Homeotherapie</a:t>
            </a:r>
            <a:r>
              <a:rPr lang="en-US" dirty="0"/>
              <a:t> of 1971</a:t>
            </a:r>
          </a:p>
          <a:p>
            <a:r>
              <a:rPr lang="fr-FR" dirty="0"/>
              <a:t>Dictionnaire de </a:t>
            </a:r>
            <a:r>
              <a:rPr lang="fr-FR" dirty="0" err="1"/>
              <a:t>Materia</a:t>
            </a:r>
            <a:r>
              <a:rPr lang="fr-FR" dirty="0"/>
              <a:t> </a:t>
            </a:r>
            <a:r>
              <a:rPr lang="fr-FR" dirty="0" err="1"/>
              <a:t>Medicale</a:t>
            </a:r>
            <a:r>
              <a:rPr lang="fr-FR" dirty="0"/>
              <a:t> de 130 </a:t>
            </a:r>
            <a:r>
              <a:rPr lang="fr-FR" dirty="0" err="1"/>
              <a:t>Noveaux</a:t>
            </a:r>
            <a:r>
              <a:rPr lang="fr-FR" dirty="0"/>
              <a:t> </a:t>
            </a:r>
            <a:r>
              <a:rPr lang="fr-FR" dirty="0" err="1"/>
              <a:t>Homeotherapeutiques</a:t>
            </a:r>
            <a:r>
              <a:rPr lang="fr-FR" dirty="0"/>
              <a:t> (2nd </a:t>
            </a:r>
            <a:r>
              <a:rPr lang="fr-FR" dirty="0" err="1"/>
              <a:t>edition</a:t>
            </a:r>
            <a:r>
              <a:rPr lang="fr-FR" dirty="0"/>
              <a:t> of</a:t>
            </a:r>
          </a:p>
          <a:p>
            <a:r>
              <a:rPr lang="en-US" dirty="0"/>
              <a:t>the 1st book)</a:t>
            </a:r>
          </a:p>
          <a:p>
            <a:pPr marL="0" indent="0">
              <a:buNone/>
            </a:pPr>
            <a:r>
              <a:rPr lang="en-US" dirty="0"/>
              <a:t>15) </a:t>
            </a:r>
            <a:r>
              <a:rPr lang="en-US" dirty="0" err="1"/>
              <a:t>Kunzli.J</a:t>
            </a:r>
            <a:r>
              <a:rPr lang="en-US" dirty="0"/>
              <a:t> - Supplements taken from the </a:t>
            </a:r>
            <a:r>
              <a:rPr lang="en-US" dirty="0" smtClean="0"/>
              <a:t>   International </a:t>
            </a:r>
            <a:r>
              <a:rPr lang="en-US" dirty="0"/>
              <a:t>Homoeopathic Literature</a:t>
            </a:r>
          </a:p>
        </p:txBody>
      </p:sp>
    </p:spTree>
    <p:extLst>
      <p:ext uri="{BB962C8B-B14F-4D97-AF65-F5344CB8AC3E}">
        <p14:creationId xmlns:p14="http://schemas.microsoft.com/office/powerpoint/2010/main" val="313901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16) </a:t>
            </a:r>
            <a:r>
              <a:rPr lang="en-US" dirty="0" err="1"/>
              <a:t>Hahnemann.S</a:t>
            </a:r>
            <a:endParaRPr lang="en-US" dirty="0"/>
          </a:p>
          <a:p>
            <a:r>
              <a:rPr lang="en-US" dirty="0" err="1"/>
              <a:t>Materia</a:t>
            </a:r>
            <a:r>
              <a:rPr lang="en-US" dirty="0"/>
              <a:t> </a:t>
            </a:r>
            <a:r>
              <a:rPr lang="en-US" dirty="0" err="1"/>
              <a:t>Medica</a:t>
            </a:r>
            <a:r>
              <a:rPr lang="en-US" dirty="0"/>
              <a:t> </a:t>
            </a:r>
            <a:r>
              <a:rPr lang="en-US" dirty="0" err="1"/>
              <a:t>Pura</a:t>
            </a:r>
            <a:endParaRPr lang="en-US" dirty="0"/>
          </a:p>
          <a:p>
            <a:r>
              <a:rPr lang="en-US" dirty="0"/>
              <a:t>Chronic Diseases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is the </a:t>
            </a:r>
            <a:r>
              <a:rPr lang="en-US" b="1" dirty="0"/>
              <a:t>first repertory </a:t>
            </a:r>
            <a:r>
              <a:rPr lang="en-US" dirty="0"/>
              <a:t>to use the numbering system to show the exact source of </a:t>
            </a:r>
            <a:r>
              <a:rPr lang="en-US" dirty="0" smtClean="0"/>
              <a:t>the Symptoms </a:t>
            </a:r>
            <a:r>
              <a:rPr lang="en-US" dirty="0"/>
              <a:t>or drugs. Numbering is done in superscript from after the drug.</a:t>
            </a:r>
          </a:p>
        </p:txBody>
      </p:sp>
    </p:spTree>
    <p:extLst>
      <p:ext uri="{BB962C8B-B14F-4D97-AF65-F5344CB8AC3E}">
        <p14:creationId xmlns:p14="http://schemas.microsoft.com/office/powerpoint/2010/main" val="177022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No numbering for Kent’s Repertory remedies.</a:t>
            </a:r>
          </a:p>
          <a:p>
            <a:r>
              <a:rPr lang="en-US" dirty="0"/>
              <a:t>1mark for addition made in his own hand in Kent’s repertory.</a:t>
            </a:r>
          </a:p>
          <a:p>
            <a:r>
              <a:rPr lang="en-US" dirty="0"/>
              <a:t>1’ for supplements from Kent’s Lectures and New Remedies</a:t>
            </a:r>
          </a:p>
          <a:p>
            <a:r>
              <a:rPr lang="en-US" dirty="0"/>
              <a:t>2-14 respectively numbered as per the order of the author index.</a:t>
            </a:r>
          </a:p>
          <a:p>
            <a:r>
              <a:rPr lang="en-US" dirty="0"/>
              <a:t>1,5 or 1,7 </a:t>
            </a:r>
            <a:r>
              <a:rPr lang="en-US" dirty="0" err="1"/>
              <a:t>Gallavardin’s</a:t>
            </a:r>
            <a:r>
              <a:rPr lang="en-US" dirty="0"/>
              <a:t> and Pierre Schmidt’s experience made some </a:t>
            </a:r>
            <a:r>
              <a:rPr lang="en-US" dirty="0" err="1"/>
              <a:t>drugz</a:t>
            </a:r>
            <a:r>
              <a:rPr lang="en-US" dirty="0"/>
              <a:t> of Kent’s</a:t>
            </a:r>
          </a:p>
          <a:p>
            <a:r>
              <a:rPr lang="en-US" dirty="0"/>
              <a:t>repertory into higher grades.</a:t>
            </a:r>
          </a:p>
          <a:p>
            <a:r>
              <a:rPr lang="en-US" dirty="0"/>
              <a:t>Asterisk sign ‘</a:t>
            </a:r>
            <a:r>
              <a:rPr lang="en-US" b="1" dirty="0"/>
              <a:t>*</a:t>
            </a:r>
            <a:r>
              <a:rPr lang="en-US" dirty="0"/>
              <a:t>’ is used for symptoms refers to one of the 138 new collected rubrics of</a:t>
            </a:r>
          </a:p>
          <a:p>
            <a:r>
              <a:rPr lang="en-US" dirty="0"/>
              <a:t>the index of </a:t>
            </a:r>
            <a:r>
              <a:rPr lang="en-US" dirty="0" err="1"/>
              <a:t>Vol</a:t>
            </a:r>
            <a:r>
              <a:rPr lang="en-US" dirty="0"/>
              <a:t> I and </a:t>
            </a:r>
            <a:r>
              <a:rPr lang="en-US" dirty="0" err="1"/>
              <a:t>Vol</a:t>
            </a:r>
            <a:r>
              <a:rPr lang="en-US" dirty="0"/>
              <a:t> II.</a:t>
            </a:r>
          </a:p>
        </p:txBody>
      </p:sp>
    </p:spTree>
    <p:extLst>
      <p:ext uri="{BB962C8B-B14F-4D97-AF65-F5344CB8AC3E}">
        <p14:creationId xmlns:p14="http://schemas.microsoft.com/office/powerpoint/2010/main" val="409703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1016</Words>
  <Application>Microsoft Office PowerPoint</Application>
  <PresentationFormat>On-screen Show (4:3)</PresentationFormat>
  <Paragraphs>164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Felix Titling</vt:lpstr>
      <vt:lpstr>Harlow Solid Italic</vt:lpstr>
      <vt:lpstr>Times New Roman</vt:lpstr>
      <vt:lpstr>Office Theme</vt:lpstr>
      <vt:lpstr>   SYNTHETIC REPERTORY   </vt:lpstr>
      <vt:lpstr>PowerPoint Presentation</vt:lpstr>
      <vt:lpstr>GRADATION OF REMEDIES</vt:lpstr>
      <vt:lpstr>SOURCES OF SYNTHETIC REPERTORY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PHILOSOPHICAL BACKGROUND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CLINICAL RUBRICS- VOL 1</vt:lpstr>
      <vt:lpstr>PowerPoint Presentation</vt:lpstr>
      <vt:lpstr>PowerPoint Presentation</vt:lpstr>
      <vt:lpstr>CRITICISM</vt:lpstr>
      <vt:lpstr>THANK  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Lib Lab One</cp:lastModifiedBy>
  <cp:revision>29</cp:revision>
  <dcterms:created xsi:type="dcterms:W3CDTF">2014-01-20T17:36:28Z</dcterms:created>
  <dcterms:modified xsi:type="dcterms:W3CDTF">2019-12-31T03:41:37Z</dcterms:modified>
</cp:coreProperties>
</file>